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1" r:id="rId3"/>
    <p:sldId id="312" r:id="rId4"/>
    <p:sldId id="313" r:id="rId5"/>
    <p:sldId id="324" r:id="rId6"/>
    <p:sldId id="338" r:id="rId7"/>
    <p:sldId id="336" r:id="rId8"/>
    <p:sldId id="328" r:id="rId9"/>
    <p:sldId id="340" r:id="rId10"/>
    <p:sldId id="27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198"/>
    <a:srgbClr val="002872"/>
    <a:srgbClr val="003A9A"/>
    <a:srgbClr val="ECF3FA"/>
    <a:srgbClr val="FFEBAF"/>
    <a:srgbClr val="DAE3F3"/>
    <a:srgbClr val="DEEBF7"/>
    <a:srgbClr val="E8EEF8"/>
    <a:srgbClr val="E2E9F6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3915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2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 이번 A-Z 다양한 노동이야기 주인공은 독서실에서 아르바이트를 하는 분의 이야기다">
            <a:extLst>
              <a:ext uri="{FF2B5EF4-FFF2-40B4-BE49-F238E27FC236}">
                <a16:creationId xmlns:a16="http://schemas.microsoft.com/office/drawing/2014/main" id="{C8048922-E9A6-4EFD-B2A4-D157FAD5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6238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528506"/>
            <a:ext cx="12192000" cy="7386506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149679"/>
            <a:ext cx="12192000" cy="25586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69724" y="2257585"/>
            <a:ext cx="506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비대면 독서실 어플리케이션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3945572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분반 </a:t>
            </a:r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</a:t>
            </a:r>
            <a:endParaRPr lang="en-US" altLang="ko-KR" sz="1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이경원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이상엽</a:t>
            </a: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3394253" cy="553998"/>
            <a:chOff x="474436" y="4507378"/>
            <a:chExt cx="3394253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3394253" cy="276999"/>
              <a:chOff x="474436" y="4230379"/>
              <a:chExt cx="3394253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20734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Big Data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2020.05.25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184096" y="376991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아이디어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184096" y="3360094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7542359" y="376391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방안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7542359" y="3346184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10044372" y="3758636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분류기준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10044372" y="3330235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아이디어 소개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0203" y="2142358"/>
            <a:ext cx="5339594" cy="39153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BED20A-35AE-4AFC-B2B4-3299BC62A4A5}"/>
              </a:ext>
            </a:extLst>
          </p:cNvPr>
          <p:cNvSpPr/>
          <p:nvPr/>
        </p:nvSpPr>
        <p:spPr>
          <a:xfrm>
            <a:off x="4407482" y="1296051"/>
            <a:ext cx="3377035" cy="557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6249797" y="2579540"/>
            <a:ext cx="4892186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 카메라를 이용하여 학습자를 촬영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F772658-1014-4816-9589-CCBE6054FD1F}"/>
              </a:ext>
            </a:extLst>
          </p:cNvPr>
          <p:cNvSpPr txBox="1">
            <a:spLocks/>
          </p:cNvSpPr>
          <p:nvPr/>
        </p:nvSpPr>
        <p:spPr>
          <a:xfrm>
            <a:off x="6249798" y="3701276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학습자의 자세를 실시간으로 분석하여 공부 시간을 기록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0595F82-136B-4DA2-8EE7-9D73CC654AB2}"/>
              </a:ext>
            </a:extLst>
          </p:cNvPr>
          <p:cNvSpPr txBox="1">
            <a:spLocks/>
          </p:cNvSpPr>
          <p:nvPr/>
        </p:nvSpPr>
        <p:spPr>
          <a:xfrm>
            <a:off x="6249797" y="4809960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통계를 관리하고 공유할 수 있는 어플리케이션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652631"/>
            <a:ext cx="11153629" cy="4253218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DCE0DB2-2E1D-459E-AC5F-5FB2AC98E385}"/>
              </a:ext>
            </a:extLst>
          </p:cNvPr>
          <p:cNvSpPr txBox="1">
            <a:spLocks/>
          </p:cNvSpPr>
          <p:nvPr/>
        </p:nvSpPr>
        <p:spPr>
          <a:xfrm>
            <a:off x="1106357" y="2072081"/>
            <a:ext cx="2934982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 Tracking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5663C7-AA8C-4438-AED3-7C0DB1DBF635}"/>
              </a:ext>
            </a:extLst>
          </p:cNvPr>
          <p:cNvSpPr txBox="1">
            <a:spLocks/>
          </p:cNvSpPr>
          <p:nvPr/>
        </p:nvSpPr>
        <p:spPr>
          <a:xfrm>
            <a:off x="4628509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E46687F-982F-4052-926A-4336E59FE546}"/>
              </a:ext>
            </a:extLst>
          </p:cNvPr>
          <p:cNvSpPr txBox="1">
            <a:spLocks/>
          </p:cNvSpPr>
          <p:nvPr/>
        </p:nvSpPr>
        <p:spPr>
          <a:xfrm>
            <a:off x="8150663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</a:p>
        </p:txBody>
      </p:sp>
      <p:pic>
        <p:nvPicPr>
          <p:cNvPr id="1026" name="Picture 2" descr="OpenPose: Hand, Face, and Body Keypoint Detection in Realtime ...">
            <a:extLst>
              <a:ext uri="{FF2B5EF4-FFF2-40B4-BE49-F238E27FC236}">
                <a16:creationId xmlns:a16="http://schemas.microsoft.com/office/drawing/2014/main" id="{6B220694-2D13-4AEF-8A24-948E08059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t="72" r="16806" b="291"/>
          <a:stretch/>
        </p:blipFill>
        <p:spPr bwMode="auto">
          <a:xfrm>
            <a:off x="1106357" y="2536595"/>
            <a:ext cx="2934982" cy="2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s technology to track hand movement with high ...">
            <a:extLst>
              <a:ext uri="{FF2B5EF4-FFF2-40B4-BE49-F238E27FC236}">
                <a16:creationId xmlns:a16="http://schemas.microsoft.com/office/drawing/2014/main" id="{EAD2BC56-7B47-41AD-B2D5-DF61B53F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2236" r="8807" b="43"/>
          <a:stretch/>
        </p:blipFill>
        <p:spPr bwMode="auto">
          <a:xfrm>
            <a:off x="4628510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starcam G43S 2MP Wifi IP Camera Night Vision Motion Detection ...">
            <a:extLst>
              <a:ext uri="{FF2B5EF4-FFF2-40B4-BE49-F238E27FC236}">
                <a16:creationId xmlns:a16="http://schemas.microsoft.com/office/drawing/2014/main" id="{3C525A65-877B-40ED-B04A-FB25F756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0126" r="52330" b="4490"/>
          <a:stretch/>
        </p:blipFill>
        <p:spPr bwMode="auto">
          <a:xfrm>
            <a:off x="8150663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981B47-58A9-4339-B9E5-76B31BE16BA0}"/>
              </a:ext>
            </a:extLst>
          </p:cNvPr>
          <p:cNvSpPr/>
          <p:nvPr/>
        </p:nvSpPr>
        <p:spPr>
          <a:xfrm>
            <a:off x="1903458" y="1965137"/>
            <a:ext cx="1940300" cy="10404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81056-C6AB-4FA6-A25B-DCFAE9D66DF5}"/>
              </a:ext>
            </a:extLst>
          </p:cNvPr>
          <p:cNvSpPr/>
          <p:nvPr/>
        </p:nvSpPr>
        <p:spPr>
          <a:xfrm>
            <a:off x="4640636" y="1973733"/>
            <a:ext cx="1940300" cy="1040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719B3-0181-4E90-B2F6-D6A19142EE48}"/>
              </a:ext>
            </a:extLst>
          </p:cNvPr>
          <p:cNvSpPr/>
          <p:nvPr/>
        </p:nvSpPr>
        <p:spPr>
          <a:xfrm>
            <a:off x="7643237" y="2199733"/>
            <a:ext cx="1741236" cy="54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6B5C5597-A5B0-43AC-839D-E5551F841FB5}"/>
              </a:ext>
            </a:extLst>
          </p:cNvPr>
          <p:cNvSpPr/>
          <p:nvPr/>
        </p:nvSpPr>
        <p:spPr>
          <a:xfrm>
            <a:off x="7055931" y="2199733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02915-5373-4250-B4E3-FD680EBF93FB}"/>
              </a:ext>
            </a:extLst>
          </p:cNvPr>
          <p:cNvSpPr txBox="1"/>
          <p:nvPr/>
        </p:nvSpPr>
        <p:spPr>
          <a:xfrm>
            <a:off x="4007140" y="2101858"/>
            <a:ext cx="29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4F5A6-A62E-48BA-9107-1786D15EBBA9}"/>
              </a:ext>
            </a:extLst>
          </p:cNvPr>
          <p:cNvSpPr/>
          <p:nvPr/>
        </p:nvSpPr>
        <p:spPr>
          <a:xfrm>
            <a:off x="7861288" y="1779648"/>
            <a:ext cx="1335622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부수적으로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AED79D-5669-4A88-AB85-E30646EADF4C}"/>
              </a:ext>
            </a:extLst>
          </p:cNvPr>
          <p:cNvSpPr/>
          <p:nvPr/>
        </p:nvSpPr>
        <p:spPr>
          <a:xfrm>
            <a:off x="2431800" y="4349820"/>
            <a:ext cx="3471769" cy="19394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E025-120B-49F8-AADA-8486E3902711}"/>
              </a:ext>
            </a:extLst>
          </p:cNvPr>
          <p:cNvSpPr txBox="1"/>
          <p:nvPr/>
        </p:nvSpPr>
        <p:spPr>
          <a:xfrm>
            <a:off x="5009013" y="1262240"/>
            <a:ext cx="217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기존 방안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B66933-5187-44EC-91CE-C6F7477A3C00}"/>
              </a:ext>
            </a:extLst>
          </p:cNvPr>
          <p:cNvSpPr txBox="1"/>
          <p:nvPr/>
        </p:nvSpPr>
        <p:spPr>
          <a:xfrm>
            <a:off x="5041108" y="3704434"/>
            <a:ext cx="210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수정 방안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8421CE-0FAB-460C-8176-699345E056ED}"/>
              </a:ext>
            </a:extLst>
          </p:cNvPr>
          <p:cNvSpPr/>
          <p:nvPr/>
        </p:nvSpPr>
        <p:spPr>
          <a:xfrm>
            <a:off x="10560899" y="7742615"/>
            <a:ext cx="1741236" cy="54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5063DC29-5902-4CB6-80F1-E421142A4289}"/>
              </a:ext>
            </a:extLst>
          </p:cNvPr>
          <p:cNvSpPr/>
          <p:nvPr/>
        </p:nvSpPr>
        <p:spPr>
          <a:xfrm>
            <a:off x="9973593" y="7742615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7B5E65-B8BB-46EC-AEC7-71FC2F5A2CC7}"/>
              </a:ext>
            </a:extLst>
          </p:cNvPr>
          <p:cNvSpPr/>
          <p:nvPr/>
        </p:nvSpPr>
        <p:spPr>
          <a:xfrm>
            <a:off x="2710604" y="4589020"/>
            <a:ext cx="2949207" cy="1457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C6A049-FD53-477C-83D6-E5B3F819C365}"/>
              </a:ext>
            </a:extLst>
          </p:cNvPr>
          <p:cNvSpPr/>
          <p:nvPr/>
        </p:nvSpPr>
        <p:spPr>
          <a:xfrm>
            <a:off x="7055931" y="4978900"/>
            <a:ext cx="2164030" cy="68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903A2490-3199-4B6A-AFF9-5C0E401386E3}"/>
              </a:ext>
            </a:extLst>
          </p:cNvPr>
          <p:cNvSpPr/>
          <p:nvPr/>
        </p:nvSpPr>
        <p:spPr>
          <a:xfrm>
            <a:off x="6104502" y="4968086"/>
            <a:ext cx="750496" cy="681253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3C39D0D-DB1F-4C75-A4CC-38BDD499D913}"/>
              </a:ext>
            </a:extLst>
          </p:cNvPr>
          <p:cNvCxnSpPr>
            <a:cxnSpLocks/>
          </p:cNvCxnSpPr>
          <p:nvPr/>
        </p:nvCxnSpPr>
        <p:spPr>
          <a:xfrm>
            <a:off x="210075" y="3542310"/>
            <a:ext cx="11789866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5DB4CD-8E38-4BC2-B1DA-5FEB58CE5974}"/>
              </a:ext>
            </a:extLst>
          </p:cNvPr>
          <p:cNvSpPr/>
          <p:nvPr/>
        </p:nvSpPr>
        <p:spPr>
          <a:xfrm>
            <a:off x="1675508" y="1779648"/>
            <a:ext cx="5104896" cy="14143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52F9A-CD43-4852-9835-FBBA99B5D55D}"/>
              </a:ext>
            </a:extLst>
          </p:cNvPr>
          <p:cNvSpPr/>
          <p:nvPr/>
        </p:nvSpPr>
        <p:spPr>
          <a:xfrm>
            <a:off x="210075" y="1158687"/>
            <a:ext cx="11771849" cy="2379466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6F0326-0EA5-4079-BB2C-E50F8B892299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</p:spTree>
    <p:extLst>
      <p:ext uri="{BB962C8B-B14F-4D97-AF65-F5344CB8AC3E}">
        <p14:creationId xmlns:p14="http://schemas.microsoft.com/office/powerpoint/2010/main" val="334914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BFF6CF-1578-4E8A-BE91-86CF8B1C2E97}"/>
              </a:ext>
            </a:extLst>
          </p:cNvPr>
          <p:cNvSpPr/>
          <p:nvPr/>
        </p:nvSpPr>
        <p:spPr>
          <a:xfrm>
            <a:off x="6431718" y="1852158"/>
            <a:ext cx="3201245" cy="398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4A02C-9B99-42C7-824F-DDC00F228678}"/>
              </a:ext>
            </a:extLst>
          </p:cNvPr>
          <p:cNvSpPr txBox="1"/>
          <p:nvPr/>
        </p:nvSpPr>
        <p:spPr>
          <a:xfrm>
            <a:off x="6446275" y="1812673"/>
            <a:ext cx="325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 모델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Upper Body-tracking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6147268" y="1678761"/>
            <a:ext cx="3761855" cy="492605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B271F213-CF0C-42A6-AD4F-C9C4B858F8A4}"/>
              </a:ext>
            </a:extLst>
          </p:cNvPr>
          <p:cNvSpPr txBox="1">
            <a:spLocks/>
          </p:cNvSpPr>
          <p:nvPr/>
        </p:nvSpPr>
        <p:spPr>
          <a:xfrm>
            <a:off x="6428815" y="5093057"/>
            <a:ext cx="3204150" cy="1311601"/>
          </a:xfrm>
          <a:prstGeom prst="rect">
            <a:avLst/>
          </a:pr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Google Shape;59;p13">
            <a:extLst>
              <a:ext uri="{FF2B5EF4-FFF2-40B4-BE49-F238E27FC236}">
                <a16:creationId xmlns:a16="http://schemas.microsoft.com/office/drawing/2014/main" id="{7A3025DB-5E14-47D8-96C9-48E41B4718BF}"/>
              </a:ext>
            </a:extLst>
          </p:cNvPr>
          <p:cNvSpPr txBox="1"/>
          <p:nvPr/>
        </p:nvSpPr>
        <p:spPr>
          <a:xfrm>
            <a:off x="6664104" y="5357314"/>
            <a:ext cx="2850274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상반신을 대상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</a:t>
            </a: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D6F51FAF-492A-4FBB-9C4D-F1A1170C83DA}"/>
              </a:ext>
            </a:extLst>
          </p:cNvPr>
          <p:cNvSpPr/>
          <p:nvPr/>
        </p:nvSpPr>
        <p:spPr>
          <a:xfrm>
            <a:off x="7402461" y="4948602"/>
            <a:ext cx="1431636" cy="25935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Google Shape;59;p13">
            <a:extLst>
              <a:ext uri="{FF2B5EF4-FFF2-40B4-BE49-F238E27FC236}">
                <a16:creationId xmlns:a16="http://schemas.microsoft.com/office/drawing/2014/main" id="{4F1820C9-5A56-4A65-96EA-9D9D223092A7}"/>
              </a:ext>
            </a:extLst>
          </p:cNvPr>
          <p:cNvSpPr txBox="1"/>
          <p:nvPr/>
        </p:nvSpPr>
        <p:spPr>
          <a:xfrm>
            <a:off x="7536422" y="4858240"/>
            <a:ext cx="1163713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  <a:endParaRPr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2211141" y="1678761"/>
            <a:ext cx="3591871" cy="492605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2441472" y="1861059"/>
            <a:ext cx="3093493" cy="398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2426578" y="5093057"/>
            <a:ext cx="3087446" cy="1311601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2564474" y="5247256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7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3214215" y="4946482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3518475" y="4845990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ko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problem</a:t>
            </a:r>
            <a:endParaRPr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Google Shape;59;p13">
            <a:extLst>
              <a:ext uri="{FF2B5EF4-FFF2-40B4-BE49-F238E27FC236}">
                <a16:creationId xmlns:a16="http://schemas.microsoft.com/office/drawing/2014/main" id="{F3B5C415-1A95-44BA-BF35-28ED4B4C0A7C}"/>
              </a:ext>
            </a:extLst>
          </p:cNvPr>
          <p:cNvSpPr txBox="1"/>
          <p:nvPr/>
        </p:nvSpPr>
        <p:spPr>
          <a:xfrm>
            <a:off x="2605885" y="5186495"/>
            <a:ext cx="2662479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전신을 대상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모델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BBDD28-E75B-45D5-A098-E30DA261734D}"/>
              </a:ext>
            </a:extLst>
          </p:cNvPr>
          <p:cNvSpPr txBox="1"/>
          <p:nvPr/>
        </p:nvSpPr>
        <p:spPr>
          <a:xfrm>
            <a:off x="2359851" y="1836897"/>
            <a:ext cx="325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Full Body-tracking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63B624-ED6B-47DE-B7C4-1F9F186A4D7D}"/>
              </a:ext>
            </a:extLst>
          </p:cNvPr>
          <p:cNvSpPr/>
          <p:nvPr/>
        </p:nvSpPr>
        <p:spPr>
          <a:xfrm>
            <a:off x="7314819" y="5846432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EEC4CA-1106-4E03-A4C4-9DCB192A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61" y="2338692"/>
            <a:ext cx="3099404" cy="23939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BE969-91BA-4FD7-8641-AC7CAA64F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" t="21918" r="32045" b="21360"/>
          <a:stretch/>
        </p:blipFill>
        <p:spPr>
          <a:xfrm>
            <a:off x="6428814" y="2332210"/>
            <a:ext cx="3201245" cy="240693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284B05F-FA3B-42E5-B551-A057B6B4275B}"/>
              </a:ext>
            </a:extLst>
          </p:cNvPr>
          <p:cNvSpPr/>
          <p:nvPr/>
        </p:nvSpPr>
        <p:spPr>
          <a:xfrm>
            <a:off x="5609780" y="3891209"/>
            <a:ext cx="836415" cy="501156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</a:t>
            </a:r>
            <a:endParaRPr lang="en-US" altLang="ko-KR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50567C-491A-4492-9F5D-FA379C0D2DBE}"/>
              </a:ext>
            </a:extLst>
          </p:cNvPr>
          <p:cNvSpPr/>
          <p:nvPr/>
        </p:nvSpPr>
        <p:spPr>
          <a:xfrm>
            <a:off x="2741246" y="5640202"/>
            <a:ext cx="2377574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상반신만으로 된 이미지는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부정확하게 인식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21C79414-22C5-4D8C-B831-8F89205F1926}"/>
              </a:ext>
            </a:extLst>
          </p:cNvPr>
          <p:cNvSpPr txBox="1">
            <a:spLocks/>
          </p:cNvSpPr>
          <p:nvPr/>
        </p:nvSpPr>
        <p:spPr>
          <a:xfrm>
            <a:off x="2211141" y="1126687"/>
            <a:ext cx="7688566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Body-tracking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한계점 해결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48B287-4AD5-4A12-A03D-AD318F9BABD9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</p:spTree>
    <p:extLst>
      <p:ext uri="{BB962C8B-B14F-4D97-AF65-F5344CB8AC3E}">
        <p14:creationId xmlns:p14="http://schemas.microsoft.com/office/powerpoint/2010/main" val="2557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34230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A4E6B09-B360-4594-A7BD-C1B8110201D7}"/>
              </a:ext>
            </a:extLst>
          </p:cNvPr>
          <p:cNvCxnSpPr>
            <a:cxnSpLocks/>
          </p:cNvCxnSpPr>
          <p:nvPr/>
        </p:nvCxnSpPr>
        <p:spPr>
          <a:xfrm>
            <a:off x="6096000" y="1415887"/>
            <a:ext cx="0" cy="503941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47B0DC7A-FB54-42CF-9ED5-E3E7BF99B702}"/>
              </a:ext>
            </a:extLst>
          </p:cNvPr>
          <p:cNvSpPr txBox="1">
            <a:spLocks/>
          </p:cNvSpPr>
          <p:nvPr/>
        </p:nvSpPr>
        <p:spPr>
          <a:xfrm>
            <a:off x="757855" y="1382758"/>
            <a:ext cx="4855707" cy="381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953963A-2BCC-4BB6-9667-7184F6B8459B}"/>
              </a:ext>
            </a:extLst>
          </p:cNvPr>
          <p:cNvSpPr txBox="1">
            <a:spLocks/>
          </p:cNvSpPr>
          <p:nvPr/>
        </p:nvSpPr>
        <p:spPr>
          <a:xfrm>
            <a:off x="6652737" y="1382759"/>
            <a:ext cx="4726673" cy="365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Ankle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664794E-2590-41AB-98BE-514B1E4F230F}"/>
              </a:ext>
            </a:extLst>
          </p:cNvPr>
          <p:cNvSpPr txBox="1">
            <a:spLocks/>
          </p:cNvSpPr>
          <p:nvPr/>
        </p:nvSpPr>
        <p:spPr>
          <a:xfrm>
            <a:off x="757855" y="5111956"/>
            <a:ext cx="4855710" cy="13689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180000" tIns="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 라인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위치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실행 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간 사용자에게 최적의 위치 유지 요구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어깨 라인에서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벗어날 시 자리 이탈로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6BDFA6-F285-461A-B3E7-C34F7E4B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5" y="1839680"/>
            <a:ext cx="4855710" cy="3167340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09020E34-F98A-4ED5-8B44-D393C04D983D}"/>
              </a:ext>
            </a:extLst>
          </p:cNvPr>
          <p:cNvSpPr/>
          <p:nvPr/>
        </p:nvSpPr>
        <p:spPr>
          <a:xfrm rot="21184873">
            <a:off x="2109835" y="3587682"/>
            <a:ext cx="1185293" cy="277159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빼기 기호 35">
            <a:extLst>
              <a:ext uri="{FF2B5EF4-FFF2-40B4-BE49-F238E27FC236}">
                <a16:creationId xmlns:a16="http://schemas.microsoft.com/office/drawing/2014/main" id="{3D1823A4-6554-4DAC-986D-B5CC44B62A9F}"/>
              </a:ext>
            </a:extLst>
          </p:cNvPr>
          <p:cNvSpPr/>
          <p:nvPr/>
        </p:nvSpPr>
        <p:spPr>
          <a:xfrm>
            <a:off x="3047533" y="3507846"/>
            <a:ext cx="1405517" cy="33747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8353AB-E3C7-4FA2-9D6B-BD1FDFA7F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89"/>
          <a:stretch/>
        </p:blipFill>
        <p:spPr>
          <a:xfrm>
            <a:off x="6652720" y="1839679"/>
            <a:ext cx="4726672" cy="3167341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F3A365E-97D4-4B36-91F5-557C236A444C}"/>
              </a:ext>
            </a:extLst>
          </p:cNvPr>
          <p:cNvSpPr/>
          <p:nvPr/>
        </p:nvSpPr>
        <p:spPr>
          <a:xfrm>
            <a:off x="2091505" y="3666700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56B8650-068E-4A31-9C3A-D706F2849911}"/>
              </a:ext>
            </a:extLst>
          </p:cNvPr>
          <p:cNvSpPr/>
          <p:nvPr/>
        </p:nvSpPr>
        <p:spPr>
          <a:xfrm>
            <a:off x="3092361" y="3559128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3A968DA6-FC85-427E-BA4B-D436B100DFDE}"/>
              </a:ext>
            </a:extLst>
          </p:cNvPr>
          <p:cNvSpPr/>
          <p:nvPr/>
        </p:nvSpPr>
        <p:spPr>
          <a:xfrm>
            <a:off x="4237906" y="3542500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50E7B6B3-1ABC-4048-AC91-B10473C88F77}"/>
              </a:ext>
            </a:extLst>
          </p:cNvPr>
          <p:cNvSpPr/>
          <p:nvPr/>
        </p:nvSpPr>
        <p:spPr>
          <a:xfrm>
            <a:off x="7680358" y="2242947"/>
            <a:ext cx="297753" cy="2977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31612CD9-1426-412D-B662-67FEE03DBF22}"/>
              </a:ext>
            </a:extLst>
          </p:cNvPr>
          <p:cNvSpPr/>
          <p:nvPr/>
        </p:nvSpPr>
        <p:spPr>
          <a:xfrm>
            <a:off x="10396664" y="2341915"/>
            <a:ext cx="297753" cy="2977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F2DAAE4-C394-45AE-B46A-178B49C72C3A}"/>
              </a:ext>
            </a:extLst>
          </p:cNvPr>
          <p:cNvSpPr txBox="1">
            <a:spLocks/>
          </p:cNvSpPr>
          <p:nvPr/>
        </p:nvSpPr>
        <p:spPr>
          <a:xfrm>
            <a:off x="6652721" y="5128195"/>
            <a:ext cx="4758992" cy="1327106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180000" tIns="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여부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중이라면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대부분의 경우에 손목을 움직임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손목이 움직이지 않거나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추적되지 않는 경우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Not Studying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5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2582376" y="1658133"/>
            <a:ext cx="162752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2445374" y="167630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494311" y="1654931"/>
            <a:ext cx="1627523" cy="2748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361967" y="1673099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687716" y="4545548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790869" y="396614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790869" y="233812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692337" y="2913279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 </a:t>
            </a: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Flow Chart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9949BB3-438A-41EE-A686-964956E958EA}"/>
              </a:ext>
            </a:extLst>
          </p:cNvPr>
          <p:cNvSpPr/>
          <p:nvPr/>
        </p:nvSpPr>
        <p:spPr>
          <a:xfrm>
            <a:off x="3979076" y="234109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>
            <a:off x="1862939" y="234109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506732" y="2239997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영상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4688708" y="2234379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2577606" y="2234379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4714346" y="1658133"/>
            <a:ext cx="162752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4577344" y="167630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79F63-B9FF-41E8-B47E-56A641F1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72" y="3005895"/>
            <a:ext cx="3067701" cy="1754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9158B-26C2-43D1-8385-6AF5AB1A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96" y="3025388"/>
            <a:ext cx="3069612" cy="1754886"/>
          </a:xfrm>
          <a:prstGeom prst="rect">
            <a:avLst/>
          </a:prstGeom>
        </p:spPr>
      </p:pic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6341005" y="2341099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7271364" y="2034475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446903" y="233452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454425" y="233812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8045552" y="3073395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8053074" y="3077002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10271319" y="2030866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7271363" y="3664426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79A312-58B2-40C5-B0A9-2B10F3001F85}"/>
              </a:ext>
            </a:extLst>
          </p:cNvPr>
          <p:cNvSpPr/>
          <p:nvPr/>
        </p:nvSpPr>
        <p:spPr>
          <a:xfrm>
            <a:off x="7523655" y="1655106"/>
            <a:ext cx="162752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B18C32-38B9-4452-A813-5579AF72AD66}"/>
              </a:ext>
            </a:extLst>
          </p:cNvPr>
          <p:cNvSpPr txBox="1"/>
          <p:nvPr/>
        </p:nvSpPr>
        <p:spPr>
          <a:xfrm>
            <a:off x="7386653" y="165493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Criteria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446903" y="396254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454425" y="396614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10261262" y="3674795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8040931" y="4705664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8048453" y="4709271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456174" y="5299013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8A4566E-AC69-4A71-854C-C9D9A6E427BD}"/>
              </a:ext>
            </a:extLst>
          </p:cNvPr>
          <p:cNvSpPr/>
          <p:nvPr/>
        </p:nvSpPr>
        <p:spPr>
          <a:xfrm>
            <a:off x="3404772" y="3793119"/>
            <a:ext cx="556886" cy="289745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3E6EEEBF-35DA-428A-8476-36069EA5C060}"/>
              </a:ext>
            </a:extLst>
          </p:cNvPr>
          <p:cNvSpPr/>
          <p:nvPr/>
        </p:nvSpPr>
        <p:spPr>
          <a:xfrm rot="5400000">
            <a:off x="5032355" y="4763917"/>
            <a:ext cx="478903" cy="290426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3401C-8234-43CF-98CC-365409318BE1}"/>
              </a:ext>
            </a:extLst>
          </p:cNvPr>
          <p:cNvSpPr/>
          <p:nvPr/>
        </p:nvSpPr>
        <p:spPr>
          <a:xfrm>
            <a:off x="506732" y="5249739"/>
            <a:ext cx="6305642" cy="7359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DC871C-043B-4025-BD1C-995D95307A8E}"/>
              </a:ext>
            </a:extLst>
          </p:cNvPr>
          <p:cNvSpPr/>
          <p:nvPr/>
        </p:nvSpPr>
        <p:spPr>
          <a:xfrm>
            <a:off x="506731" y="6059691"/>
            <a:ext cx="63056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09AF4-99A1-4842-8554-72CA23674B3E}"/>
              </a:ext>
            </a:extLst>
          </p:cNvPr>
          <p:cNvSpPr/>
          <p:nvPr/>
        </p:nvSpPr>
        <p:spPr>
          <a:xfrm>
            <a:off x="494311" y="5371484"/>
            <a:ext cx="6870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 : 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A78AE-4DF6-437D-AC8D-471F2DB8C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56" y="5374047"/>
            <a:ext cx="5799138" cy="5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860868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 </a:t>
            </a: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1668882"/>
            <a:ext cx="5791053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0E16511-53B7-4F54-ADA2-81A167AF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3" y="1853008"/>
            <a:ext cx="2675231" cy="1506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BBF34-2217-417E-9FFD-286C5BB74336}"/>
              </a:ext>
            </a:extLst>
          </p:cNvPr>
          <p:cNvSpPr txBox="1"/>
          <p:nvPr/>
        </p:nvSpPr>
        <p:spPr>
          <a:xfrm>
            <a:off x="795377" y="3564563"/>
            <a:ext cx="464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 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어깨 등장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어깨의 길이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4A32027-51E0-4973-AA2B-8502AE870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91" y="1850130"/>
            <a:ext cx="2675231" cy="150972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1668882"/>
            <a:ext cx="5773574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5C4A39-2CBB-4746-AB26-8998C6154001}"/>
              </a:ext>
            </a:extLst>
          </p:cNvPr>
          <p:cNvSpPr txBox="1"/>
          <p:nvPr/>
        </p:nvSpPr>
        <p:spPr>
          <a:xfrm>
            <a:off x="6768873" y="3443685"/>
            <a:ext cx="46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시간 동안 프레임 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등장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움직임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0BAFAD-467C-4D23-AD7A-877E9549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2" y="1845520"/>
            <a:ext cx="2630486" cy="14816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B1B217C-B2AE-4F9E-A572-DF45D7E7E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37" y="1846496"/>
            <a:ext cx="2616200" cy="1471481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6" y="1131723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3" y="1131647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Ankle 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245A545-7EFC-42DA-83F9-091DA79FB751}"/>
              </a:ext>
            </a:extLst>
          </p:cNvPr>
          <p:cNvCxnSpPr>
            <a:cxnSpLocks/>
          </p:cNvCxnSpPr>
          <p:nvPr/>
        </p:nvCxnSpPr>
        <p:spPr>
          <a:xfrm>
            <a:off x="495979" y="4033419"/>
            <a:ext cx="524346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0CDB3F9-04D1-47E7-96BA-0706C676D785}"/>
              </a:ext>
            </a:extLst>
          </p:cNvPr>
          <p:cNvCxnSpPr>
            <a:cxnSpLocks/>
          </p:cNvCxnSpPr>
          <p:nvPr/>
        </p:nvCxnSpPr>
        <p:spPr>
          <a:xfrm>
            <a:off x="6452556" y="4137476"/>
            <a:ext cx="524346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빼기 기호 24">
            <a:extLst>
              <a:ext uri="{FF2B5EF4-FFF2-40B4-BE49-F238E27FC236}">
                <a16:creationId xmlns:a16="http://schemas.microsoft.com/office/drawing/2014/main" id="{74F82B14-8A7E-43DF-923D-D93F4176FECF}"/>
              </a:ext>
            </a:extLst>
          </p:cNvPr>
          <p:cNvSpPr/>
          <p:nvPr/>
        </p:nvSpPr>
        <p:spPr>
          <a:xfrm rot="724691">
            <a:off x="945839" y="2729228"/>
            <a:ext cx="757325" cy="188425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50F48F-FF9B-40D8-BEC9-3F622BD2C5EC}"/>
              </a:ext>
            </a:extLst>
          </p:cNvPr>
          <p:cNvSpPr txBox="1"/>
          <p:nvPr/>
        </p:nvSpPr>
        <p:spPr>
          <a:xfrm>
            <a:off x="537435" y="4042060"/>
            <a:ext cx="524346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공부 영상들을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Shoulder Line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위치 변화량의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사용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기준치에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임의의 가중치를 곱하여 임계치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활용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 Shoulder line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기준치의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이상 벗어나면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심도 가중치 고려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Shoulder Line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카메라로부터 멀수록 움직임을 민감하게 측정</a:t>
            </a:r>
            <a:endParaRPr lang="en-US" altLang="ko-KR" dirty="0"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9591CA-93B0-4694-AF01-C65B8BD3AFC4}"/>
              </a:ext>
            </a:extLst>
          </p:cNvPr>
          <p:cNvSpPr txBox="1"/>
          <p:nvPr/>
        </p:nvSpPr>
        <p:spPr>
          <a:xfrm>
            <a:off x="6515447" y="4837648"/>
            <a:ext cx="5151519" cy="112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공부 영상들을 참고해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Ankle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움직이지 않는 최대 시간의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임계치로 활용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이상 변화가 없으면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2694BF4-F77D-424E-AD8B-605F5E8B9E01}"/>
              </a:ext>
            </a:extLst>
          </p:cNvPr>
          <p:cNvSpPr/>
          <p:nvPr/>
        </p:nvSpPr>
        <p:spPr>
          <a:xfrm>
            <a:off x="8326887" y="2838814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A28FC91B-0498-41D7-8F43-4FFA53E58DC8}"/>
              </a:ext>
            </a:extLst>
          </p:cNvPr>
          <p:cNvSpPr/>
          <p:nvPr/>
        </p:nvSpPr>
        <p:spPr>
          <a:xfrm>
            <a:off x="7482573" y="2796123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55B64C2-C333-446E-A9A3-3E729B22F13C}"/>
              </a:ext>
            </a:extLst>
          </p:cNvPr>
          <p:cNvSpPr/>
          <p:nvPr/>
        </p:nvSpPr>
        <p:spPr>
          <a:xfrm>
            <a:off x="10673115" y="2600445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9595B4C3-8A32-417C-B1CA-72DAB95156EE}"/>
              </a:ext>
            </a:extLst>
          </p:cNvPr>
          <p:cNvSpPr/>
          <p:nvPr/>
        </p:nvSpPr>
        <p:spPr>
          <a:xfrm>
            <a:off x="10098362" y="2497698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9A8E6C6-7B4F-408F-9361-44E1ACAEC0E1}"/>
              </a:ext>
            </a:extLst>
          </p:cNvPr>
          <p:cNvSpPr/>
          <p:nvPr/>
        </p:nvSpPr>
        <p:spPr>
          <a:xfrm>
            <a:off x="1058517" y="2719453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빼기 기호 43">
            <a:extLst>
              <a:ext uri="{FF2B5EF4-FFF2-40B4-BE49-F238E27FC236}">
                <a16:creationId xmlns:a16="http://schemas.microsoft.com/office/drawing/2014/main" id="{CC20528B-69C4-4ED2-913A-3F72695EFBE0}"/>
              </a:ext>
            </a:extLst>
          </p:cNvPr>
          <p:cNvSpPr/>
          <p:nvPr/>
        </p:nvSpPr>
        <p:spPr>
          <a:xfrm rot="21142801">
            <a:off x="1459759" y="2775100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2E90650E-F7A9-49ED-8B50-BB71FCD283F8}"/>
              </a:ext>
            </a:extLst>
          </p:cNvPr>
          <p:cNvSpPr/>
          <p:nvPr/>
        </p:nvSpPr>
        <p:spPr>
          <a:xfrm>
            <a:off x="1847387" y="2775824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61172AF0-9A5B-4FAE-913E-309758279B63}"/>
              </a:ext>
            </a:extLst>
          </p:cNvPr>
          <p:cNvSpPr/>
          <p:nvPr/>
        </p:nvSpPr>
        <p:spPr>
          <a:xfrm>
            <a:off x="1502422" y="2798712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빼기 기호 44">
            <a:extLst>
              <a:ext uri="{FF2B5EF4-FFF2-40B4-BE49-F238E27FC236}">
                <a16:creationId xmlns:a16="http://schemas.microsoft.com/office/drawing/2014/main" id="{AD5CC78D-0826-4109-AB58-B51218443A94}"/>
              </a:ext>
            </a:extLst>
          </p:cNvPr>
          <p:cNvSpPr/>
          <p:nvPr/>
        </p:nvSpPr>
        <p:spPr>
          <a:xfrm rot="286351">
            <a:off x="3724626" y="2455474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빼기 기호 46">
            <a:extLst>
              <a:ext uri="{FF2B5EF4-FFF2-40B4-BE49-F238E27FC236}">
                <a16:creationId xmlns:a16="http://schemas.microsoft.com/office/drawing/2014/main" id="{123184B5-44DD-43E1-9404-5821679BD6C5}"/>
              </a:ext>
            </a:extLst>
          </p:cNvPr>
          <p:cNvSpPr/>
          <p:nvPr/>
        </p:nvSpPr>
        <p:spPr>
          <a:xfrm rot="760283">
            <a:off x="4179130" y="2531297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DFDA12B-F4F1-4918-890C-A4551060DA6C}"/>
              </a:ext>
            </a:extLst>
          </p:cNvPr>
          <p:cNvSpPr/>
          <p:nvPr/>
        </p:nvSpPr>
        <p:spPr>
          <a:xfrm>
            <a:off x="4607767" y="2564797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217EBE5C-47E0-448B-AF57-CEC2D35EE1BB}"/>
              </a:ext>
            </a:extLst>
          </p:cNvPr>
          <p:cNvSpPr/>
          <p:nvPr/>
        </p:nvSpPr>
        <p:spPr>
          <a:xfrm>
            <a:off x="4200898" y="2497697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7D92DD73-BB4E-423D-86E2-756AA9435B48}"/>
              </a:ext>
            </a:extLst>
          </p:cNvPr>
          <p:cNvSpPr/>
          <p:nvPr/>
        </p:nvSpPr>
        <p:spPr>
          <a:xfrm>
            <a:off x="3714095" y="2462339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379</Words>
  <Application>Microsoft Office PowerPoint</Application>
  <PresentationFormat>와이드스크린</PresentationFormat>
  <Paragraphs>106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10X10 Bold</vt:lpstr>
      <vt:lpstr>KoPubWorld돋움체 Bold</vt:lpstr>
      <vt:lpstr>KoPubWorld돋움체 Medium</vt:lpstr>
      <vt:lpstr>나눔스퀘어OTF Bold</vt:lpstr>
      <vt:lpstr>맑은 고딕</vt:lpstr>
      <vt:lpstr>Arial</vt:lpstr>
      <vt:lpstr>Office 테마</vt:lpstr>
      <vt:lpstr>AI 비대면 독서실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304</cp:revision>
  <dcterms:created xsi:type="dcterms:W3CDTF">2020-05-06T16:18:29Z</dcterms:created>
  <dcterms:modified xsi:type="dcterms:W3CDTF">2020-05-28T04:37:01Z</dcterms:modified>
</cp:coreProperties>
</file>